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6"/>
  </p:notesMasterIdLst>
  <p:handoutMasterIdLst>
    <p:handoutMasterId r:id="rId7"/>
  </p:handoutMasterIdLst>
  <p:sldIdLst>
    <p:sldId id="419" r:id="rId2"/>
    <p:sldId id="423" r:id="rId3"/>
    <p:sldId id="426" r:id="rId4"/>
    <p:sldId id="42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ankTime Presentation" id="{973E6836-0C95-1D4D-A18D-0B0E2FF49E13}">
          <p14:sldIdLst>
            <p14:sldId id="419"/>
            <p14:sldId id="423"/>
            <p14:sldId id="426"/>
            <p14:sldId id="425"/>
          </p14:sldIdLst>
        </p14:section>
        <p14:section name="TBD File" id="{CD1541DF-2B6B-A045-8B07-7E4BC1FD1C5D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clrMode="bw" frameSlides="1"/>
  <p:clrMru>
    <a:srgbClr val="FF8AD8"/>
    <a:srgbClr val="109336"/>
    <a:srgbClr val="FF9E1D"/>
    <a:srgbClr val="D68B1C"/>
    <a:srgbClr val="D09622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86" autoAdjust="0"/>
    <p:restoredTop sz="74883" autoAdjust="0"/>
  </p:normalViewPr>
  <p:slideViewPr>
    <p:cSldViewPr>
      <p:cViewPr>
        <p:scale>
          <a:sx n="90" d="100"/>
          <a:sy n="90" d="100"/>
        </p:scale>
        <p:origin x="1424" y="-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920"/>
    </p:cViewPr>
  </p:sorterViewPr>
  <p:gridSpacing cx="152705" cy="152705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handoutMaster" Target="handoutMasters/handout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A5BC12-130A-5847-B281-8CC6A2110544}" type="datetimeFigureOut">
              <a:rPr lang="en-US" smtClean="0"/>
              <a:t>10/20/17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D499FD-C32A-994B-922F-E6DEE2EF8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4036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B37027-2228-574F-A527-AEB1B47F4B83}" type="datetimeFigureOut">
              <a:rPr lang="en-US" smtClean="0"/>
              <a:t>10/20/17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7F5C32-04E8-8943-9FB5-C989B5FFA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615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 minute</a:t>
            </a:r>
          </a:p>
          <a:p>
            <a:r>
              <a:rPr lang="en-US" dirty="0" smtClean="0"/>
              <a:t>Welcome participants</a:t>
            </a:r>
            <a:r>
              <a:rPr lang="en-US" baseline="0" dirty="0" smtClean="0"/>
              <a:t> to the </a:t>
            </a:r>
            <a:r>
              <a:rPr lang="en-US" baseline="0" dirty="0" smtClean="0"/>
              <a:t>meeting</a:t>
            </a:r>
          </a:p>
          <a:p>
            <a:endParaRPr lang="en-US" baseline="0" dirty="0" smtClean="0"/>
          </a:p>
          <a:p>
            <a:r>
              <a:rPr lang="en-US" baseline="0" dirty="0" smtClean="0"/>
              <a:t>PREPARATION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HAVE TEACHERS BRING STUDENT WORK SAMPLES THAT THEY HAVE COLLECTED TO HELP THEM DETERMINE A STUDENT’S GRADES (JUST FOR 1-3 STUDENTS) Remind teachers that these work samples should reflect that agreements for artifacts that they made at the previous meeting.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F5C32-04E8-8943-9FB5-C989B5FFAFA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37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endParaRPr lang="en-US" dirty="0" smtClean="0"/>
          </a:p>
          <a:p>
            <a:pPr marL="171450" indent="-171450">
              <a:buFont typeface="Arial" charset="0"/>
              <a:buChar char="•"/>
            </a:pPr>
            <a:r>
              <a:rPr lang="en-US" dirty="0" smtClean="0"/>
              <a:t>Remind</a:t>
            </a:r>
            <a:r>
              <a:rPr lang="en-US" baseline="0" dirty="0" smtClean="0"/>
              <a:t> participants of the work from the previous meeting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F5C32-04E8-8943-9FB5-C989B5FFAFA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232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dirty="0" smtClean="0"/>
              <a:t>Have</a:t>
            </a:r>
            <a:r>
              <a:rPr lang="en-US" baseline="0" dirty="0" smtClean="0"/>
              <a:t> teachers work in grade level teams to complete the protocol on the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F5C32-04E8-8943-9FB5-C989B5FFAFA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551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dirty="0" smtClean="0"/>
              <a:t>Based on</a:t>
            </a:r>
            <a:r>
              <a:rPr lang="en-US" baseline="0" dirty="0" smtClean="0"/>
              <a:t> their work on the previous slide, teachers will have filled out grades for each of the five strands for 2-3 students</a:t>
            </a:r>
          </a:p>
          <a:p>
            <a:pPr marL="171450" indent="-171450">
              <a:buFont typeface="Arial" charset="0"/>
              <a:buChar char="•"/>
            </a:pPr>
            <a:r>
              <a:rPr lang="en-US" dirty="0" smtClean="0"/>
              <a:t>Have</a:t>
            </a:r>
            <a:r>
              <a:rPr lang="en-US" baseline="0" dirty="0" smtClean="0"/>
              <a:t> participants follow the protocol on the slide to develop their composite score grades for their three students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Have participants come to an agreement on how </a:t>
            </a:r>
            <a:r>
              <a:rPr lang="en-US" baseline="0" smtClean="0"/>
              <a:t>to calibrate </a:t>
            </a:r>
            <a:r>
              <a:rPr lang="en-US" baseline="0" dirty="0" smtClean="0"/>
              <a:t>around achieving the composite score.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REMEMBER WE ARE NOT ADVOCATING AN AVERAGE OF THE STRAND SCORES TO ACHIEVE A COMPOSITE SCORE.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F5C32-04E8-8943-9FB5-C989B5FFAFA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68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948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320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187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730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737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104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62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092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735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669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372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10/20/17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6" descr="LAUSD Logo - Division of Instruction.png"/>
          <p:cNvPicPr>
            <a:picLocks noChangeAspect="1"/>
          </p:cNvPicPr>
          <p:nvPr userDrawn="1"/>
        </p:nvPicPr>
        <p:blipFill>
          <a:blip r:embed="rId13">
            <a:alphaModFix am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25" y="5365750"/>
            <a:ext cx="1400175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1430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image" Target="../media/image3.tiff"/><Relationship Id="rId5" Type="http://schemas.openxmlformats.org/officeDocument/2006/relationships/image" Target="../media/image4.tiff"/><Relationship Id="rId6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43555" y="1138425"/>
            <a:ext cx="8847739" cy="3664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 smtClean="0"/>
          </a:p>
          <a:p>
            <a:r>
              <a:rPr lang="en-US" sz="3000" b="1" i="1" dirty="0"/>
              <a:t>New</a:t>
            </a:r>
            <a:r>
              <a:rPr lang="en-US" sz="3000" b="1" dirty="0"/>
              <a:t> Elementary Progress Report</a:t>
            </a:r>
          </a:p>
          <a:p>
            <a:r>
              <a:rPr lang="en-US" sz="4300" b="1" dirty="0"/>
              <a:t>Grading Support </a:t>
            </a:r>
          </a:p>
          <a:p>
            <a:endParaRPr lang="en-US" sz="4000" b="1" dirty="0"/>
          </a:p>
          <a:p>
            <a:r>
              <a:rPr lang="en-US" sz="2800" b="1" i="1" dirty="0"/>
              <a:t>PART </a:t>
            </a:r>
            <a:r>
              <a:rPr lang="en-US" sz="2800" b="1" i="1" dirty="0" smtClean="0"/>
              <a:t>III</a:t>
            </a:r>
            <a:r>
              <a:rPr lang="en-US" sz="2800" b="1" i="1" dirty="0"/>
              <a:t>: New Progress Report: </a:t>
            </a:r>
            <a:r>
              <a:rPr lang="en-US" sz="2800" b="1" i="1" dirty="0" smtClean="0"/>
              <a:t>Calibrating Grading</a:t>
            </a:r>
            <a:r>
              <a:rPr lang="en-US" sz="3500" b="1" i="1" u="sng" dirty="0" smtClean="0">
                <a:solidFill>
                  <a:schemeClr val="accent6"/>
                </a:solidFill>
              </a:rPr>
              <a:t/>
            </a:r>
            <a:br>
              <a:rPr lang="en-US" sz="3500" b="1" i="1" u="sng" dirty="0" smtClean="0">
                <a:solidFill>
                  <a:schemeClr val="accent6"/>
                </a:solidFill>
              </a:rPr>
            </a:br>
            <a:endParaRPr lang="en-US" sz="2800" i="1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517900" y="4650640"/>
            <a:ext cx="6400800" cy="137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 smtClean="0"/>
              <a:t>Los Angeles Unified School District</a:t>
            </a:r>
            <a:br>
              <a:rPr lang="en-US" sz="2000" dirty="0" smtClean="0"/>
            </a:br>
            <a:r>
              <a:rPr lang="en-US" sz="2000" dirty="0" smtClean="0"/>
              <a:t>Division of Instruction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893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60677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Developing Standards Based Progress Report Grades</a:t>
            </a:r>
            <a:endParaRPr lang="en-US" sz="36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258" y="832412"/>
            <a:ext cx="2088164" cy="62504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288" y="1408308"/>
            <a:ext cx="2413847" cy="33432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8948" y="1596540"/>
            <a:ext cx="339816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dirty="0" smtClean="0"/>
              <a:t>Review: </a:t>
            </a: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2800" dirty="0"/>
              <a:t>What CA content standards have you identified as </a:t>
            </a:r>
            <a:r>
              <a:rPr lang="en-US" sz="2800" dirty="0" smtClean="0"/>
              <a:t>focus standards for </a:t>
            </a:r>
            <a:r>
              <a:rPr lang="en-US" sz="2800" dirty="0"/>
              <a:t>your grade level?</a:t>
            </a: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en-US" sz="2800" dirty="0" smtClean="0"/>
              <a:t>What artifacts can you collect as evidence of student progress?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288" y="4100712"/>
            <a:ext cx="3694406" cy="28105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587" y="2970885"/>
            <a:ext cx="3595084" cy="277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19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60677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Grade Level Calibration: Strand Grades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38026" y="1138425"/>
            <a:ext cx="8151599" cy="6478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5138" indent="-465138">
              <a:spcBef>
                <a:spcPts val="600"/>
              </a:spcBef>
              <a:buFont typeface="+mj-lt"/>
              <a:buAutoNum type="arabicPeriod"/>
            </a:pPr>
            <a:r>
              <a:rPr lang="en-US" sz="2200" dirty="0" smtClean="0"/>
              <a:t>Choose a CCS Strand (example: </a:t>
            </a:r>
            <a:r>
              <a:rPr lang="en-US" sz="2200" dirty="0" smtClean="0"/>
              <a:t>Making Meaning </a:t>
            </a:r>
            <a:r>
              <a:rPr lang="en-US" sz="2200" dirty="0" smtClean="0"/>
              <a:t>from Text)</a:t>
            </a:r>
          </a:p>
          <a:p>
            <a:pPr marL="465138" indent="-465138">
              <a:spcBef>
                <a:spcPts val="600"/>
              </a:spcBef>
              <a:buFont typeface="+mj-lt"/>
              <a:buAutoNum type="arabicPeriod"/>
            </a:pPr>
            <a:r>
              <a:rPr lang="en-US" sz="2200" dirty="0" smtClean="0"/>
              <a:t>Review: </a:t>
            </a:r>
          </a:p>
          <a:p>
            <a:pPr marL="747713" lvl="3" indent="-290513">
              <a:spcBef>
                <a:spcPts val="600"/>
              </a:spcBef>
              <a:buFont typeface="Arial" charset="0"/>
              <a:buChar char="•"/>
              <a:tabLst>
                <a:tab pos="676275" algn="l"/>
              </a:tabLst>
            </a:pPr>
            <a:r>
              <a:rPr lang="en-US" sz="2000" dirty="0"/>
              <a:t>What CA content standards have you identified as </a:t>
            </a:r>
            <a:r>
              <a:rPr lang="en-US" sz="2000" dirty="0" smtClean="0"/>
              <a:t>focus standards </a:t>
            </a:r>
            <a:r>
              <a:rPr lang="en-US" sz="2000" dirty="0"/>
              <a:t>for your grade level?</a:t>
            </a:r>
          </a:p>
          <a:p>
            <a:pPr marL="747713" lvl="3" indent="-290513">
              <a:spcBef>
                <a:spcPts val="600"/>
              </a:spcBef>
              <a:buFont typeface="Arial" charset="0"/>
              <a:buChar char="•"/>
              <a:tabLst>
                <a:tab pos="676275" algn="l"/>
              </a:tabLst>
            </a:pPr>
            <a:r>
              <a:rPr lang="en-US" sz="2000" dirty="0"/>
              <a:t>What artifacts </a:t>
            </a:r>
            <a:r>
              <a:rPr lang="en-US" sz="2000" dirty="0" smtClean="0"/>
              <a:t>have </a:t>
            </a:r>
            <a:r>
              <a:rPr lang="en-US" sz="2000" dirty="0"/>
              <a:t>you </a:t>
            </a:r>
            <a:r>
              <a:rPr lang="en-US" sz="2000" dirty="0" smtClean="0"/>
              <a:t>collected </a:t>
            </a:r>
            <a:r>
              <a:rPr lang="en-US" sz="2000" dirty="0"/>
              <a:t>as evidence of student progress?</a:t>
            </a:r>
          </a:p>
          <a:p>
            <a:pPr marL="465138" indent="-465138">
              <a:spcBef>
                <a:spcPts val="600"/>
              </a:spcBef>
              <a:buFont typeface="+mj-lt"/>
              <a:buAutoNum type="arabicPeriod"/>
            </a:pPr>
            <a:r>
              <a:rPr lang="en-US" sz="2200" dirty="0" smtClean="0"/>
              <a:t>Have participants use their artifacts and standards to practice grading their students on Making Meaning from Text.</a:t>
            </a:r>
          </a:p>
          <a:p>
            <a:pPr marL="465138" indent="-465138">
              <a:spcBef>
                <a:spcPts val="600"/>
              </a:spcBef>
              <a:buFont typeface="+mj-lt"/>
              <a:buAutoNum type="arabicPeriod"/>
            </a:pPr>
            <a:r>
              <a:rPr lang="en-US" sz="2200" dirty="0" smtClean="0"/>
              <a:t>Calibrate developing grades and develop</a:t>
            </a:r>
            <a:r>
              <a:rPr lang="en-US" sz="2200" dirty="0" smtClean="0"/>
              <a:t> </a:t>
            </a:r>
            <a:r>
              <a:rPr lang="en-US" sz="2200" dirty="0" smtClean="0"/>
              <a:t>a grade-level </a:t>
            </a:r>
            <a:r>
              <a:rPr lang="en-US" sz="2200" dirty="0" smtClean="0"/>
              <a:t>agreement on how to develop </a:t>
            </a:r>
            <a:r>
              <a:rPr lang="en-US" sz="2200" dirty="0" smtClean="0"/>
              <a:t>an overall strand grade.</a:t>
            </a:r>
          </a:p>
          <a:p>
            <a:pPr marL="465138" indent="-465138">
              <a:spcBef>
                <a:spcPts val="600"/>
              </a:spcBef>
              <a:buFont typeface="+mj-lt"/>
              <a:buAutoNum type="arabicPeriod"/>
            </a:pPr>
            <a:r>
              <a:rPr lang="en-US" sz="2200" dirty="0" smtClean="0"/>
              <a:t>Continue with each of the </a:t>
            </a:r>
            <a:r>
              <a:rPr lang="en-US" sz="2200" dirty="0" smtClean="0"/>
              <a:t>other four </a:t>
            </a:r>
            <a:r>
              <a:rPr lang="en-US" sz="2200" dirty="0" smtClean="0"/>
              <a:t>strands</a:t>
            </a:r>
            <a:r>
              <a:rPr lang="en-US" sz="2200" dirty="0" smtClean="0"/>
              <a:t>.</a:t>
            </a:r>
          </a:p>
          <a:p>
            <a:pPr marL="747713" lvl="1" indent="-290513">
              <a:spcBef>
                <a:spcPts val="600"/>
              </a:spcBef>
              <a:buFont typeface="Arial" charset="0"/>
              <a:buChar char="•"/>
            </a:pPr>
            <a:r>
              <a:rPr lang="en-US" dirty="0"/>
              <a:t>Language Conventions, Effective Use of Vocabulary</a:t>
            </a:r>
          </a:p>
          <a:p>
            <a:pPr marL="747713" lvl="1" indent="-290513">
              <a:spcBef>
                <a:spcPts val="600"/>
              </a:spcBef>
              <a:buFont typeface="Arial" charset="0"/>
              <a:buChar char="•"/>
            </a:pPr>
            <a:r>
              <a:rPr lang="en-US" dirty="0"/>
              <a:t>Effective Expression through Speaking and Listening </a:t>
            </a:r>
            <a:endParaRPr lang="en-US" dirty="0" smtClean="0"/>
          </a:p>
          <a:p>
            <a:pPr marL="747713" lvl="1" indent="-290513">
              <a:spcBef>
                <a:spcPts val="600"/>
              </a:spcBef>
              <a:buFont typeface="Arial" charset="0"/>
              <a:buChar char="•"/>
            </a:pPr>
            <a:r>
              <a:rPr lang="en-US" dirty="0" smtClean="0"/>
              <a:t>Foundational </a:t>
            </a:r>
            <a:r>
              <a:rPr lang="en-US" dirty="0" smtClean="0"/>
              <a:t>Reading </a:t>
            </a:r>
            <a:r>
              <a:rPr lang="en-US" dirty="0" smtClean="0"/>
              <a:t>Skills</a:t>
            </a:r>
          </a:p>
          <a:p>
            <a:pPr marL="747713" lvl="1" indent="-290513">
              <a:spcBef>
                <a:spcPts val="600"/>
              </a:spcBef>
              <a:buFont typeface="Arial" charset="0"/>
              <a:buChar char="•"/>
            </a:pPr>
            <a:r>
              <a:rPr lang="en-US" dirty="0" smtClean="0"/>
              <a:t>Meaning Making from Text</a:t>
            </a:r>
            <a:endParaRPr lang="en-US" dirty="0" smtClean="0"/>
          </a:p>
          <a:p>
            <a:pPr marL="747713" lvl="1" indent="-290513">
              <a:spcBef>
                <a:spcPts val="600"/>
              </a:spcBef>
              <a:buFont typeface="Arial" charset="0"/>
              <a:buChar char="•"/>
            </a:pPr>
            <a:r>
              <a:rPr lang="en-US" dirty="0"/>
              <a:t>Effective Expression through Writing</a:t>
            </a:r>
          </a:p>
          <a:p>
            <a:pPr marL="747713" lvl="1" indent="-290513">
              <a:spcBef>
                <a:spcPts val="600"/>
              </a:spcBef>
              <a:buFont typeface="Arial" charset="0"/>
              <a:buChar char="•"/>
            </a:pPr>
            <a:endParaRPr lang="en-US" dirty="0" smtClean="0"/>
          </a:p>
          <a:p>
            <a:pPr marL="1200150" lvl="1" indent="-742950">
              <a:spcBef>
                <a:spcPts val="600"/>
              </a:spcBef>
              <a:buFont typeface="Arial" charset="0"/>
              <a:buChar char="•"/>
            </a:pPr>
            <a:endParaRPr lang="en-US" sz="28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4307" b="1623"/>
          <a:stretch/>
        </p:blipFill>
        <p:spPr>
          <a:xfrm>
            <a:off x="4770674" y="5719575"/>
            <a:ext cx="4321092" cy="1056217"/>
          </a:xfrm>
          <a:prstGeom prst="rect">
            <a:avLst/>
          </a:prstGeom>
        </p:spPr>
      </p:pic>
      <p:sp>
        <p:nvSpPr>
          <p:cNvPr id="7" name="Oval Callout 6"/>
          <p:cNvSpPr>
            <a:spLocks noChangeArrowheads="1"/>
          </p:cNvSpPr>
          <p:nvPr/>
        </p:nvSpPr>
        <p:spPr bwMode="auto">
          <a:xfrm rot="19943218">
            <a:off x="7552747" y="4466027"/>
            <a:ext cx="1517900" cy="1374346"/>
          </a:xfrm>
          <a:prstGeom prst="wedgeEllipseCallout">
            <a:avLst>
              <a:gd name="adj1" fmla="val -3370"/>
              <a:gd name="adj2" fmla="val 62292"/>
            </a:avLst>
          </a:prstGeom>
          <a:solidFill>
            <a:srgbClr val="F6DDD8"/>
          </a:solidFill>
          <a:ln w="26425">
            <a:solidFill>
              <a:srgbClr val="6B766F"/>
            </a:solidFill>
            <a:miter lim="800000"/>
            <a:headEnd/>
            <a:tailEnd/>
          </a:ln>
          <a:effectLst>
            <a:outerShdw blurRad="50800" dist="38100" algn="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 sz="1400" b="1" dirty="0" smtClean="0">
                <a:solidFill>
                  <a:srgbClr val="6E2619"/>
                </a:solidFill>
              </a:rPr>
              <a:t>Scores for each Strand of CA Content Standards </a:t>
            </a:r>
            <a:endParaRPr lang="en-US" sz="1400" b="1" dirty="0">
              <a:solidFill>
                <a:srgbClr val="6E261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879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60677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Grade Level Calibration: Composite Score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43555" y="1156858"/>
            <a:ext cx="8093365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spcBef>
                <a:spcPts val="600"/>
              </a:spcBef>
              <a:buFont typeface="+mj-lt"/>
              <a:buAutoNum type="arabicPeriod"/>
            </a:pPr>
            <a:r>
              <a:rPr lang="en-US" sz="2800" dirty="0" smtClean="0"/>
              <a:t>Dialogue: </a:t>
            </a:r>
          </a:p>
          <a:p>
            <a:pPr marL="1200150" lvl="1" indent="-742950">
              <a:spcBef>
                <a:spcPts val="600"/>
              </a:spcBef>
              <a:buFont typeface="Arial" charset="0"/>
              <a:buChar char="•"/>
            </a:pPr>
            <a:r>
              <a:rPr lang="en-US" sz="2800" dirty="0" smtClean="0"/>
              <a:t>Which of the CCS Strands are most pivotal for our grade level? </a:t>
            </a:r>
          </a:p>
          <a:p>
            <a:pPr marL="1200150" lvl="1" indent="-742950">
              <a:spcBef>
                <a:spcPts val="600"/>
              </a:spcBef>
              <a:buFont typeface="Arial" charset="0"/>
              <a:buChar char="•"/>
            </a:pPr>
            <a:r>
              <a:rPr lang="en-US" sz="2800" dirty="0" smtClean="0"/>
              <a:t>How will we calibrate the strands in the overall composite grade?</a:t>
            </a:r>
          </a:p>
          <a:p>
            <a:pPr marL="742950" indent="-742950">
              <a:spcBef>
                <a:spcPts val="600"/>
              </a:spcBef>
              <a:buFont typeface="+mj-lt"/>
              <a:buAutoNum type="arabicPeriod"/>
            </a:pPr>
            <a:r>
              <a:rPr lang="en-US" sz="2800" dirty="0" smtClean="0"/>
              <a:t>Discuss </a:t>
            </a:r>
          </a:p>
          <a:p>
            <a:pPr marL="742950" indent="-742950">
              <a:spcBef>
                <a:spcPts val="600"/>
              </a:spcBef>
              <a:buFont typeface="+mj-lt"/>
              <a:buAutoNum type="arabicPeriod"/>
            </a:pPr>
            <a:r>
              <a:rPr lang="en-US" sz="2800" dirty="0"/>
              <a:t>D</a:t>
            </a:r>
            <a:r>
              <a:rPr lang="en-US" sz="2800" dirty="0" smtClean="0"/>
              <a:t>evelop an agreement on calibrating the strands in the overall composite score.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4307" b="1623"/>
          <a:stretch/>
        </p:blipFill>
        <p:spPr>
          <a:xfrm>
            <a:off x="3198089" y="5291049"/>
            <a:ext cx="5802790" cy="1418393"/>
          </a:xfrm>
          <a:prstGeom prst="rect">
            <a:avLst/>
          </a:prstGeom>
        </p:spPr>
      </p:pic>
      <p:sp>
        <p:nvSpPr>
          <p:cNvPr id="6" name="Oval Callout 5"/>
          <p:cNvSpPr>
            <a:spLocks noChangeArrowheads="1"/>
          </p:cNvSpPr>
          <p:nvPr/>
        </p:nvSpPr>
        <p:spPr bwMode="auto">
          <a:xfrm rot="18483139">
            <a:off x="1926511" y="5117825"/>
            <a:ext cx="1776296" cy="1127468"/>
          </a:xfrm>
          <a:prstGeom prst="wedgeEllipseCallout">
            <a:avLst>
              <a:gd name="adj1" fmla="val -3370"/>
              <a:gd name="adj2" fmla="val 62292"/>
            </a:avLst>
          </a:prstGeom>
          <a:solidFill>
            <a:srgbClr val="F6DDD8"/>
          </a:solidFill>
          <a:ln w="26425">
            <a:solidFill>
              <a:srgbClr val="6B766F"/>
            </a:solidFill>
            <a:miter lim="800000"/>
            <a:headEnd/>
            <a:tailEnd/>
          </a:ln>
          <a:effectLst>
            <a:outerShdw blurRad="50800" dist="38100" algn="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 b="1" dirty="0" smtClean="0">
                <a:solidFill>
                  <a:srgbClr val="6E2619"/>
                </a:solidFill>
              </a:rPr>
              <a:t>ELA Composite Score</a:t>
            </a:r>
          </a:p>
          <a:p>
            <a:pPr algn="ctr"/>
            <a:r>
              <a:rPr lang="en-US" b="1" dirty="0" smtClean="0">
                <a:solidFill>
                  <a:srgbClr val="6E2619"/>
                </a:solidFill>
              </a:rPr>
              <a:t> </a:t>
            </a:r>
            <a:endParaRPr lang="en-US" b="1" dirty="0">
              <a:solidFill>
                <a:srgbClr val="6E261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354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13465</TotalTime>
  <Words>380</Words>
  <Application>Microsoft Macintosh PowerPoint</Application>
  <PresentationFormat>On-screen Show (4:3)</PresentationFormat>
  <Paragraphs>49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Calibri</vt:lpstr>
      <vt:lpstr>Arial</vt:lpstr>
      <vt:lpstr>Office Theme</vt:lpstr>
      <vt:lpstr>PowerPoint Presentation</vt:lpstr>
      <vt:lpstr>Developing Standards Based Progress Report Grades</vt:lpstr>
      <vt:lpstr>Grade Level Calibration: Strand Grades</vt:lpstr>
      <vt:lpstr>Grade Level Calibration: Composite Score</vt:lpstr>
    </vt:vector>
  </TitlesOfParts>
  <Company>Microsoft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Wedaa, Theresa</cp:lastModifiedBy>
  <cp:revision>384</cp:revision>
  <cp:lastPrinted>2017-10-02T16:32:02Z</cp:lastPrinted>
  <dcterms:created xsi:type="dcterms:W3CDTF">2013-08-21T19:17:07Z</dcterms:created>
  <dcterms:modified xsi:type="dcterms:W3CDTF">2017-10-20T23:37:24Z</dcterms:modified>
</cp:coreProperties>
</file>